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26"/>
  </p:notesMasterIdLst>
  <p:handoutMasterIdLst>
    <p:handoutMasterId r:id="rId27"/>
  </p:handoutMasterIdLst>
  <p:sldIdLst>
    <p:sldId id="394" r:id="rId4"/>
    <p:sldId id="466" r:id="rId5"/>
    <p:sldId id="467" r:id="rId6"/>
    <p:sldId id="397" r:id="rId7"/>
    <p:sldId id="443" r:id="rId8"/>
    <p:sldId id="448" r:id="rId9"/>
    <p:sldId id="473" r:id="rId10"/>
    <p:sldId id="474" r:id="rId11"/>
    <p:sldId id="475" r:id="rId12"/>
    <p:sldId id="476" r:id="rId13"/>
    <p:sldId id="477" r:id="rId14"/>
    <p:sldId id="478" r:id="rId15"/>
    <p:sldId id="452" r:id="rId16"/>
    <p:sldId id="453" r:id="rId17"/>
    <p:sldId id="479" r:id="rId18"/>
    <p:sldId id="480" r:id="rId19"/>
    <p:sldId id="481" r:id="rId20"/>
    <p:sldId id="482" r:id="rId21"/>
    <p:sldId id="483" r:id="rId22"/>
    <p:sldId id="442" r:id="rId23"/>
    <p:sldId id="484" r:id="rId24"/>
    <p:sldId id="393" r:id="rId2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3A14"/>
    <a:srgbClr val="E85C0E"/>
    <a:srgbClr val="BAB398"/>
    <a:srgbClr val="ADA485"/>
    <a:srgbClr val="C6C0AA"/>
    <a:srgbClr val="663606"/>
    <a:srgbClr val="663106"/>
    <a:srgbClr val="F8DC9E"/>
    <a:srgbClr val="FBEEDC"/>
    <a:srgbClr val="FBEEC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595" autoAdjust="0"/>
  </p:normalViewPr>
  <p:slideViewPr>
    <p:cSldViewPr>
      <p:cViewPr varScale="1">
        <p:scale>
          <a:sx n="74" d="100"/>
          <a:sy n="74" d="100"/>
        </p:scale>
        <p:origin x="-348" y="-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6/20/2016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eg>
</file>

<file path=ppt/media/image33.png>
</file>

<file path=ppt/media/image34.png>
</file>

<file path=ppt/media/image35.png>
</file>

<file path=ppt/media/image36.jpeg>
</file>

<file path=ppt/media/image37.gif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59461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002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928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681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6/20/2016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6/20/2016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31.jpg"/><Relationship Id="rId5" Type="http://schemas.openxmlformats.org/officeDocument/2006/relationships/image" Target="../media/image26.png"/><Relationship Id="rId10" Type="http://schemas.openxmlformats.org/officeDocument/2006/relationships/hyperlink" Target="http://www.introprogramming.info/intro-java-book/" TargetMode="External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java-fundamenta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softuni.bg/forum" TargetMode="External"/><Relationship Id="rId4" Type="http://schemas.openxmlformats.org/officeDocument/2006/relationships/image" Target="../media/image3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roprogramming.info/english-intro-csharp-book/" TargetMode="External"/><Relationship Id="rId2" Type="http://schemas.openxmlformats.org/officeDocument/2006/relationships/hyperlink" Target="http://www.introprogramming.info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idea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gif"/><Relationship Id="rId4" Type="http://schemas.openxmlformats.org/officeDocument/2006/relationships/image" Target="../media/image3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13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java-fundamentals" TargetMode="External"/><Relationship Id="rId21" Type="http://schemas.openxmlformats.org/officeDocument/2006/relationships/image" Target="../media/image38.png"/><Relationship Id="rId7" Type="http://schemas.openxmlformats.org/officeDocument/2006/relationships/image" Target="../media/image10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12.png"/><Relationship Id="rId5" Type="http://schemas.openxmlformats.org/officeDocument/2006/relationships/image" Target="../media/image15.png"/><Relationship Id="rId15" Type="http://schemas.openxmlformats.org/officeDocument/2006/relationships/image" Target="../media/image16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18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11.png"/><Relationship Id="rId14" Type="http://schemas.openxmlformats.org/officeDocument/2006/relationships/hyperlink" Target="http://www.indeavr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intro-java-book/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2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hyperlink" Target="http://www.luxoft.com/" TargetMode="External"/><Relationship Id="rId18" Type="http://schemas.openxmlformats.org/officeDocument/2006/relationships/image" Target="../media/image17.png"/><Relationship Id="rId3" Type="http://schemas.openxmlformats.org/officeDocument/2006/relationships/hyperlink" Target="http://xs-software.com/" TargetMode="External"/><Relationship Id="rId7" Type="http://schemas.openxmlformats.org/officeDocument/2006/relationships/hyperlink" Target="http://smartit.bg/" TargetMode="External"/><Relationship Id="rId12" Type="http://schemas.openxmlformats.org/officeDocument/2006/relationships/image" Target="../media/image14.png"/><Relationship Id="rId17" Type="http://schemas.openxmlformats.org/officeDocument/2006/relationships/hyperlink" Target="http://www.infragistics.com/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6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hyperlink" Target="http://www.superhosting.bg/" TargetMode="External"/><Relationship Id="rId5" Type="http://schemas.openxmlformats.org/officeDocument/2006/relationships/hyperlink" Target="http://komfo.com/" TargetMode="External"/><Relationship Id="rId15" Type="http://schemas.openxmlformats.org/officeDocument/2006/relationships/hyperlink" Target="http://www.indeavr.com/" TargetMode="External"/><Relationship Id="rId10" Type="http://schemas.openxmlformats.org/officeDocument/2006/relationships/image" Target="../media/image13.png"/><Relationship Id="rId19" Type="http://schemas.openxmlformats.org/officeDocument/2006/relationships/hyperlink" Target="http://netpeak.bg/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://www.softwaregroup-bg.com/" TargetMode="External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1065964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Java OOP Basics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2345464"/>
            <a:ext cx="8125251" cy="778736"/>
          </a:xfrm>
        </p:spPr>
        <p:txBody>
          <a:bodyPr>
            <a:normAutofit/>
          </a:bodyPr>
          <a:lstStyle/>
          <a:p>
            <a:r>
              <a:rPr lang="en-US" dirty="0"/>
              <a:t>Course Introduction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5286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9985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037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7442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grpSp>
        <p:nvGrpSpPr>
          <p:cNvPr id="19" name="Group 18"/>
          <p:cNvGrpSpPr/>
          <p:nvPr/>
        </p:nvGrpSpPr>
        <p:grpSpPr>
          <a:xfrm>
            <a:off x="5813305" y="3761768"/>
            <a:ext cx="2885172" cy="2410432"/>
            <a:chOff x="5018176" y="3761768"/>
            <a:chExt cx="2885172" cy="2410432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018176" y="3810000"/>
              <a:ext cx="2152473" cy="2362200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 rot="576164">
              <a:off x="6674549" y="3761768"/>
              <a:ext cx="1228799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2000" b="1" spc="50" dirty="0">
                  <a:ln w="9525" cmpd="sng">
                    <a:solidFill>
                      <a:srgbClr val="FFA72A"/>
                    </a:solidFill>
                    <a:prstDash val="solid"/>
                  </a:ln>
                  <a:solidFill>
                    <a:srgbClr val="FFF0D9"/>
                  </a:solidFill>
                  <a:effectLst>
                    <a:glow rad="38100">
                      <a:srgbClr val="F0A22E">
                        <a:alpha val="40000"/>
                      </a:srgbClr>
                    </a:glow>
                  </a:effectLst>
                </a:rPr>
                <a:t>Java OOP</a:t>
              </a:r>
            </a:p>
            <a:p>
              <a:pPr algn="ctr">
                <a:lnSpc>
                  <a:spcPct val="85000"/>
                </a:lnSpc>
              </a:pPr>
              <a:r>
                <a:rPr lang="en-US" sz="2000" b="1" spc="50" dirty="0">
                  <a:ln w="9525" cmpd="sng">
                    <a:solidFill>
                      <a:srgbClr val="FFA72A"/>
                    </a:solidFill>
                    <a:prstDash val="solid"/>
                  </a:ln>
                  <a:solidFill>
                    <a:srgbClr val="FFF0D9"/>
                  </a:solidFill>
                  <a:effectLst>
                    <a:glow rad="38100">
                      <a:srgbClr val="F0A22E">
                        <a:alpha val="40000"/>
                      </a:srgbClr>
                    </a:glow>
                  </a:effectLst>
                </a:rPr>
                <a:t>Basics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Stanislav Petrov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Technical Trainer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600" noProof="1"/>
              <a:t>Interest in web development technologies</a:t>
            </a:r>
            <a:endParaRPr lang="en-US" sz="4000" b="1" noProof="1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4" name="TextBox 33"/>
          <p:cNvSpPr txBox="1"/>
          <p:nvPr/>
        </p:nvSpPr>
        <p:spPr>
          <a:xfrm>
            <a:off x="4799012" y="72390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29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962E-6 0 L -0.39385 -0.05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93" y="-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962E-6 0 L -0.39385 -0.0555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93" y="-277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Todor Ilchev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Technical Trainer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600" dirty="0"/>
              <a:t>Graduated Business Informatics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en-US" sz="3400" b="1" noProof="1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4" name="TextBox 33"/>
          <p:cNvSpPr txBox="1"/>
          <p:nvPr/>
        </p:nvSpPr>
        <p:spPr>
          <a:xfrm>
            <a:off x="4799012" y="72390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79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2873E-6 0 L -0.51263 -0.05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32" y="-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2873E-6 0 L -0.51263 -0.0555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32" y="-277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</a:t>
            </a:r>
            <a:r>
              <a:rPr lang="en-US" sz="2800" dirty="0" smtClean="0"/>
              <a:t>OOP Basics Course</a:t>
            </a:r>
            <a:endParaRPr lang="en-US" sz="2800" dirty="0"/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6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7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TextBox 17"/>
          <p:cNvSpPr txBox="1"/>
          <p:nvPr/>
        </p:nvSpPr>
        <p:spPr>
          <a:xfrm>
            <a:off x="4799012" y="72136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29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-4.44444E-6 L -9.2993E-7 0.64931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  <p:bldP spid="35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/>
          <p:cNvSpPr txBox="1"/>
          <p:nvPr/>
        </p:nvSpPr>
        <p:spPr>
          <a:xfrm>
            <a:off x="7910268" y="5105400"/>
            <a:ext cx="3125632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5%</a:t>
            </a:r>
          </a:p>
        </p:txBody>
      </p:sp>
      <p:cxnSp>
        <p:nvCxnSpPr>
          <p:cNvPr id="59" name="Straight Arrow Connector 58"/>
          <p:cNvCxnSpPr>
            <a:stCxn id="31" idx="2"/>
            <a:endCxn id="67" idx="0"/>
          </p:cNvCxnSpPr>
          <p:nvPr/>
        </p:nvCxnSpPr>
        <p:spPr>
          <a:xfrm flipH="1">
            <a:off x="2334738" y="4422820"/>
            <a:ext cx="3564254" cy="6825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31" idx="2"/>
            <a:endCxn id="65" idx="0"/>
          </p:cNvCxnSpPr>
          <p:nvPr/>
        </p:nvCxnSpPr>
        <p:spPr>
          <a:xfrm>
            <a:off x="5898992" y="4422820"/>
            <a:ext cx="4919" cy="6825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1" idx="2"/>
            <a:endCxn id="64" idx="0"/>
          </p:cNvCxnSpPr>
          <p:nvPr/>
        </p:nvCxnSpPr>
        <p:spPr>
          <a:xfrm>
            <a:off x="5898992" y="4422820"/>
            <a:ext cx="3574092" cy="6825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991964" y="2851344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Forum Activity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372328" y="3586556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Attendance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286726" y="3589722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1 problem 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271739" y="4393112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80% hand check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271739" y="5270722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20% judge check</a:t>
            </a:r>
          </a:p>
        </p:txBody>
      </p:sp>
      <p:cxnSp>
        <p:nvCxnSpPr>
          <p:cNvPr id="11" name="Straight Arrow Connector 10"/>
          <p:cNvCxnSpPr>
            <a:endCxn id="13" idx="0"/>
          </p:cNvCxnSpPr>
          <p:nvPr/>
        </p:nvCxnSpPr>
        <p:spPr>
          <a:xfrm flipH="1">
            <a:off x="2284416" y="1905000"/>
            <a:ext cx="3619496" cy="9070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22" idx="0"/>
          </p:cNvCxnSpPr>
          <p:nvPr/>
        </p:nvCxnSpPr>
        <p:spPr>
          <a:xfrm>
            <a:off x="5903912" y="1905000"/>
            <a:ext cx="0" cy="9070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24" idx="0"/>
          </p:cNvCxnSpPr>
          <p:nvPr/>
        </p:nvCxnSpPr>
        <p:spPr>
          <a:xfrm>
            <a:off x="5903912" y="1905000"/>
            <a:ext cx="4267201" cy="9070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OOP Basics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799012" y="2812008"/>
            <a:ext cx="2209799" cy="616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Activities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066213" y="2812008"/>
            <a:ext cx="2209799" cy="616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Bonuses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1179513" y="3782755"/>
            <a:ext cx="220980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7</a:t>
            </a:r>
            <a:r>
              <a:rPr lang="bg-BG" sz="2800" dirty="0"/>
              <a:t>5%</a:t>
            </a:r>
            <a:endParaRPr lang="en-US" sz="2800" dirty="0"/>
          </a:p>
        </p:txBody>
      </p:sp>
      <p:sp>
        <p:nvSpPr>
          <p:cNvPr id="31" name="TextBox 30"/>
          <p:cNvSpPr txBox="1"/>
          <p:nvPr/>
        </p:nvSpPr>
        <p:spPr>
          <a:xfrm>
            <a:off x="4794091" y="3813220"/>
            <a:ext cx="220980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25</a:t>
            </a:r>
            <a:r>
              <a:rPr lang="bg-BG" sz="2800" dirty="0"/>
              <a:t>%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9066210" y="3798001"/>
            <a:ext cx="220980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10%</a:t>
            </a:r>
          </a:p>
        </p:txBody>
      </p:sp>
      <p:cxnSp>
        <p:nvCxnSpPr>
          <p:cNvPr id="44" name="Straight Arrow Connector 43"/>
          <p:cNvCxnSpPr>
            <a:stCxn id="26" idx="3"/>
            <a:endCxn id="41" idx="1"/>
          </p:cNvCxnSpPr>
          <p:nvPr/>
        </p:nvCxnSpPr>
        <p:spPr>
          <a:xfrm>
            <a:off x="3389315" y="4087555"/>
            <a:ext cx="882424" cy="14879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6" idx="3"/>
            <a:endCxn id="40" idx="1"/>
          </p:cNvCxnSpPr>
          <p:nvPr/>
        </p:nvCxnSpPr>
        <p:spPr>
          <a:xfrm>
            <a:off x="3389315" y="4087555"/>
            <a:ext cx="882424" cy="6103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6" idx="3"/>
            <a:endCxn id="39" idx="1"/>
          </p:cNvCxnSpPr>
          <p:nvPr/>
        </p:nvCxnSpPr>
        <p:spPr>
          <a:xfrm flipV="1">
            <a:off x="3389315" y="3894522"/>
            <a:ext cx="897411" cy="1930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179516" y="2812008"/>
            <a:ext cx="2209799" cy="616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Examination</a:t>
            </a:r>
          </a:p>
        </p:txBody>
      </p:sp>
      <p:cxnSp>
        <p:nvCxnSpPr>
          <p:cNvPr id="52" name="Straight Arrow Connector 51"/>
          <p:cNvCxnSpPr>
            <a:stCxn id="36" idx="1"/>
            <a:endCxn id="50" idx="3"/>
          </p:cNvCxnSpPr>
          <p:nvPr/>
        </p:nvCxnSpPr>
        <p:spPr>
          <a:xfrm flipH="1" flipV="1">
            <a:off x="7487764" y="3156144"/>
            <a:ext cx="1578446" cy="9466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36" idx="1"/>
            <a:endCxn id="51" idx="3"/>
          </p:cNvCxnSpPr>
          <p:nvPr/>
        </p:nvCxnSpPr>
        <p:spPr>
          <a:xfrm flipH="1" flipV="1">
            <a:off x="7868128" y="3891356"/>
            <a:ext cx="1198082" cy="2114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771922" y="5875249"/>
            <a:ext cx="312563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Teamwork Project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334982" y="5880323"/>
            <a:ext cx="312563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Exercises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910268" y="5880323"/>
            <a:ext cx="3125632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Labs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341095" y="5105400"/>
            <a:ext cx="3125632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10%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771922" y="5105400"/>
            <a:ext cx="3125632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10%</a:t>
            </a:r>
          </a:p>
        </p:txBody>
      </p:sp>
      <p:cxnSp>
        <p:nvCxnSpPr>
          <p:cNvPr id="72" name="Straight Arrow Connector 71"/>
          <p:cNvCxnSpPr>
            <a:stCxn id="13" idx="2"/>
            <a:endCxn id="26" idx="0"/>
          </p:cNvCxnSpPr>
          <p:nvPr/>
        </p:nvCxnSpPr>
        <p:spPr>
          <a:xfrm flipH="1">
            <a:off x="2284414" y="3429000"/>
            <a:ext cx="2" cy="3537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22" idx="2"/>
            <a:endCxn id="31" idx="0"/>
          </p:cNvCxnSpPr>
          <p:nvPr/>
        </p:nvCxnSpPr>
        <p:spPr>
          <a:xfrm flipH="1">
            <a:off x="5898992" y="3429000"/>
            <a:ext cx="4920" cy="3842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24" idx="2"/>
            <a:endCxn id="36" idx="0"/>
          </p:cNvCxnSpPr>
          <p:nvPr/>
        </p:nvCxnSpPr>
        <p:spPr>
          <a:xfrm flipH="1">
            <a:off x="10171111" y="3429000"/>
            <a:ext cx="2" cy="3690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7" idx="2"/>
            <a:endCxn id="66" idx="0"/>
          </p:cNvCxnSpPr>
          <p:nvPr/>
        </p:nvCxnSpPr>
        <p:spPr>
          <a:xfrm>
            <a:off x="2334738" y="5715000"/>
            <a:ext cx="0" cy="160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65" idx="2"/>
            <a:endCxn id="58" idx="0"/>
          </p:cNvCxnSpPr>
          <p:nvPr/>
        </p:nvCxnSpPr>
        <p:spPr>
          <a:xfrm flipH="1">
            <a:off x="5897798" y="5715000"/>
            <a:ext cx="6113" cy="1653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64" idx="2"/>
            <a:endCxn id="60" idx="0"/>
          </p:cNvCxnSpPr>
          <p:nvPr/>
        </p:nvCxnSpPr>
        <p:spPr>
          <a:xfrm>
            <a:off x="9473084" y="5715000"/>
            <a:ext cx="0" cy="1653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15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5275E-6 0 L -0.29383 -0.54931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91" y="-27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00"/>
                            </p:stCondLst>
                            <p:childTnLst>
                              <p:par>
                                <p:cTn id="128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5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500"/>
                            </p:stCondLst>
                            <p:childTnLst>
                              <p:par>
                                <p:cTn id="254" presetID="10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10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10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10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500"/>
                            </p:stCondLst>
                            <p:childTnLst>
                              <p:par>
                                <p:cTn id="3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>
                            <p:stCondLst>
                              <p:cond delay="500"/>
                            </p:stCondLst>
                            <p:childTnLst>
                              <p:par>
                                <p:cTn id="332" presetID="10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4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10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10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0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2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4" fill="hold">
                            <p:stCondLst>
                              <p:cond delay="500"/>
                            </p:stCondLst>
                            <p:childTnLst>
                              <p:par>
                                <p:cTn id="39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5275E-6 0 L -0.29383 -0.54931 " pathEditMode="relative" rAng="0" ptsTypes="AA">
                                      <p:cBhvr>
                                        <p:cTn id="396" dur="1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91" y="-27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7" fill="hold">
                            <p:stCondLst>
                              <p:cond delay="1500"/>
                            </p:stCondLst>
                            <p:childTnLst>
                              <p:par>
                                <p:cTn id="3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4" grpId="1" animBg="1"/>
      <p:bldP spid="50" grpId="0" animBg="1"/>
      <p:bldP spid="50" grpId="1" animBg="1"/>
      <p:bldP spid="51" grpId="0" animBg="1"/>
      <p:bldP spid="51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30" grpId="0" animBg="1"/>
      <p:bldP spid="30" grpId="1" animBg="1"/>
      <p:bldP spid="34" grpId="0" animBg="1"/>
      <p:bldP spid="34" grpId="1" animBg="1"/>
      <p:bldP spid="35" grpId="0" animBg="1"/>
      <p:bldP spid="35" grpId="1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33" grpId="0" animBg="1"/>
      <p:bldP spid="33" grpId="1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31" grpId="0" animBg="1"/>
      <p:bldP spid="31" grpId="1" animBg="1"/>
      <p:bldP spid="31" grpId="2" animBg="1"/>
      <p:bldP spid="31" grpId="3" animBg="1"/>
      <p:bldP spid="31" grpId="4" animBg="1"/>
      <p:bldP spid="31" grpId="5" animBg="1"/>
      <p:bldP spid="36" grpId="0" animBg="1"/>
      <p:bldP spid="36" grpId="1" animBg="1"/>
      <p:bldP spid="36" grpId="2" animBg="1"/>
      <p:bldP spid="36" grpId="3" animBg="1"/>
      <p:bldP spid="36" grpId="4" animBg="1"/>
      <p:bldP spid="36" grpId="5" animBg="1"/>
      <p:bldP spid="13" grpId="0" animBg="1"/>
      <p:bldP spid="13" grpId="1" animBg="1"/>
      <p:bldP spid="13" grpId="2" animBg="1"/>
      <p:bldP spid="13" grpId="3" animBg="1"/>
      <p:bldP spid="13" grpId="4" animBg="1"/>
      <p:bldP spid="13" grpId="5" animBg="1"/>
      <p:bldP spid="66" grpId="0" animBg="1"/>
      <p:bldP spid="66" grpId="1" animBg="1"/>
      <p:bldP spid="58" grpId="0" animBg="1"/>
      <p:bldP spid="58" grpId="1" animBg="1"/>
      <p:bldP spid="60" grpId="0" animBg="1"/>
      <p:bldP spid="60" grpId="1" animBg="1"/>
      <p:bldP spid="65" grpId="0" animBg="1"/>
      <p:bldP spid="65" grpId="1" animBg="1"/>
      <p:bldP spid="67" grpId="0" animBg="1"/>
      <p:bldP spid="67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OOP Basics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56012" y="2406531"/>
            <a:ext cx="4495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Fundamentals Module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656012" y="1143000"/>
            <a:ext cx="4495800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Web Profession</a:t>
            </a:r>
          </a:p>
        </p:txBody>
      </p:sp>
      <p:cxnSp>
        <p:nvCxnSpPr>
          <p:cNvPr id="12" name="Straight Arrow Connector 11"/>
          <p:cNvCxnSpPr>
            <a:stCxn id="11" idx="2"/>
            <a:endCxn id="10" idx="0"/>
          </p:cNvCxnSpPr>
          <p:nvPr/>
        </p:nvCxnSpPr>
        <p:spPr>
          <a:xfrm>
            <a:off x="5903912" y="1752600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0" idx="2"/>
          </p:cNvCxnSpPr>
          <p:nvPr/>
        </p:nvCxnSpPr>
        <p:spPr>
          <a:xfrm>
            <a:off x="5903912" y="2947322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098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0612" y="1900001"/>
            <a:ext cx="7086600" cy="820600"/>
          </a:xfrm>
        </p:spPr>
        <p:txBody>
          <a:bodyPr/>
          <a:lstStyle/>
          <a:p>
            <a:pPr algn="r"/>
            <a:r>
              <a:rPr lang="en-US" dirty="0"/>
              <a:t>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2412" y="2862680"/>
            <a:ext cx="7924800" cy="719034"/>
          </a:xfrm>
        </p:spPr>
        <p:txBody>
          <a:bodyPr/>
          <a:lstStyle/>
          <a:p>
            <a:pPr algn="r"/>
            <a:r>
              <a:rPr lang="en-US" dirty="0"/>
              <a:t>What We Need Additionally?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2412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3188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9413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246812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94612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9879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551718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hlinkClick r:id="rId10"/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34658" y="2165676"/>
            <a:ext cx="2546154" cy="3623372"/>
          </a:xfrm>
          <a:prstGeom prst="rect">
            <a:avLst/>
          </a:prstGeom>
          <a:noFill/>
          <a:ln w="3175">
            <a:solidFill>
              <a:schemeClr val="tx1">
                <a:alpha val="7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2018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Java Advanced 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page</a:t>
            </a:r>
            <a:r>
              <a:rPr lang="en-US" dirty="0"/>
              <a:t>:</a:t>
            </a:r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en-US" sz="3200" dirty="0"/>
              <a:t>Register for the "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Software University Forum</a:t>
            </a:r>
            <a:r>
              <a:rPr lang="en-US" sz="3200" dirty="0"/>
              <a:t>":</a:t>
            </a:r>
          </a:p>
          <a:p>
            <a:pPr lvl="1"/>
            <a:r>
              <a:rPr lang="en-US" dirty="0"/>
              <a:t>Discuss the course exercises with your colleagues</a:t>
            </a:r>
          </a:p>
          <a:p>
            <a:pPr lvl="1"/>
            <a:r>
              <a:rPr lang="en-US" dirty="0"/>
              <a:t>Find solutions for all course exercises</a:t>
            </a:r>
          </a:p>
          <a:p>
            <a:pPr lvl="1"/>
            <a:r>
              <a:rPr lang="en-US" dirty="0"/>
              <a:t>Share source code / discuss ideas / help each other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Web Site &amp; Forums</a:t>
            </a:r>
          </a:p>
        </p:txBody>
      </p:sp>
      <p:sp>
        <p:nvSpPr>
          <p:cNvPr id="7" name="Rounded Rectangle 6">
            <a:hlinkClick r:id="rId3"/>
          </p:cNvPr>
          <p:cNvSpPr/>
          <p:nvPr/>
        </p:nvSpPr>
        <p:spPr>
          <a:xfrm>
            <a:off x="531812" y="1924966"/>
            <a:ext cx="11125202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https://softuni.bg/courses/java-fundamentals</a:t>
            </a:r>
            <a:r>
              <a:rPr lang="en-US" sz="2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838412" y="3227514"/>
            <a:ext cx="1727241" cy="19004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1702412" y="5627710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http://softuni.bg/forum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628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lecture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/>
              <a:t>and other resources are open content, available for free</a:t>
            </a:r>
          </a:p>
          <a:p>
            <a:pPr lvl="1"/>
            <a:r>
              <a:rPr lang="en-US" dirty="0"/>
              <a:t>Visit the course web site to access the course 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Java Advanced Slides and Videos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32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6412" y="1223121"/>
            <a:ext cx="9500823" cy="3717879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official textbook </a:t>
            </a:r>
            <a:r>
              <a:rPr lang="en-US" dirty="0"/>
              <a:t>for the course</a:t>
            </a:r>
          </a:p>
          <a:p>
            <a:pPr marL="533400" lvl="1" indent="-266700"/>
            <a:r>
              <a:rPr lang="en-US" dirty="0"/>
              <a:t>„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Въведение в програмирането с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Java</a:t>
            </a:r>
            <a:r>
              <a:rPr lang="en-US" dirty="0"/>
              <a:t>", by Svetlin Nakov &amp; Co., 2009, ISBN 9789544000554 </a:t>
            </a:r>
          </a:p>
          <a:p>
            <a:pPr marL="533400" lvl="1" indent="-266700"/>
            <a:r>
              <a:rPr lang="en-US" dirty="0"/>
              <a:t>Bulgarian versions (as PDF, </a:t>
            </a:r>
            <a:r>
              <a:rPr lang="en-US" noProof="1"/>
              <a:t>ePub</a:t>
            </a:r>
            <a:r>
              <a:rPr lang="en-US" dirty="0"/>
              <a:t>, …)</a:t>
            </a:r>
          </a:p>
          <a:p>
            <a:pPr marL="533400" lvl="1" indent="-266700"/>
            <a:r>
              <a:rPr lang="en-US" dirty="0"/>
              <a:t>Freely downloadable from: </a:t>
            </a:r>
            <a:r>
              <a:rPr lang="en-US" dirty="0">
                <a:hlinkClick r:id="rId2"/>
              </a:rPr>
              <a:t>www.introprogramming.info</a:t>
            </a:r>
            <a:endParaRPr lang="en-US" dirty="0"/>
          </a:p>
          <a:p>
            <a:pPr marL="533400" lvl="1" indent="-266700"/>
            <a:endParaRPr lang="en-US" dirty="0">
              <a:hlinkClick r:id="rId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Free Java Fundamentals Textbook</a:t>
            </a:r>
          </a:p>
        </p:txBody>
      </p:sp>
      <p:pic>
        <p:nvPicPr>
          <p:cNvPr id="11" name="Picture 2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2" y="2133600"/>
            <a:ext cx="1224292" cy="1742261"/>
          </a:xfrm>
          <a:prstGeom prst="rect">
            <a:avLst/>
          </a:prstGeom>
          <a:ln w="3175">
            <a:solidFill>
              <a:schemeClr val="accent5">
                <a:lumMod val="60000"/>
                <a:lumOff val="40000"/>
                <a:alpha val="50000"/>
              </a:schemeClr>
            </a:solidFill>
          </a:ln>
          <a:effectLst>
            <a:outerShdw blurRad="292100" dist="139700" dir="2700000" algn="tl" rotWithShape="0">
              <a:schemeClr val="bg1">
                <a:alpha val="6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7263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Software needed for this course: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Microsoft Windows (Win 10 / 8.1 / Win8 / Win7)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hlinkClick r:id="rId3"/>
              </a:rPr>
              <a:t>JetBrains IntelliJ Idea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JDK 8 (Java Development Kit)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Required Software</a:t>
            </a:r>
            <a:endParaRPr lang="en-US" dirty="0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55624" y="4876800"/>
            <a:ext cx="2176716" cy="1337460"/>
          </a:xfrm>
          <a:prstGeom prst="roundRect">
            <a:avLst>
              <a:gd name="adj" fmla="val 3303"/>
            </a:avLst>
          </a:prstGeom>
          <a:solidFill>
            <a:srgbClr val="FFFFFF"/>
          </a:solidFill>
          <a:ln>
            <a:noFill/>
          </a:ln>
          <a:effectLst>
            <a:softEdge rad="31750"/>
          </a:effectLst>
          <a:ex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612" y="5108798"/>
            <a:ext cx="4544492" cy="874875"/>
          </a:xfrm>
          <a:prstGeom prst="roundRect">
            <a:avLst>
              <a:gd name="adj" fmla="val 3842"/>
            </a:avLst>
          </a:prstGeom>
          <a:ln w="6350">
            <a:solidFill>
              <a:srgbClr val="00B0F0">
                <a:alpha val="70000"/>
              </a:srgbClr>
            </a:solidFill>
          </a:ln>
        </p:spPr>
      </p:pic>
    </p:spTree>
    <p:extLst>
      <p:ext uri="{BB962C8B-B14F-4D97-AF65-F5344CB8AC3E}">
        <p14:creationId xmlns:p14="http://schemas.microsoft.com/office/powerpoint/2010/main" val="2019465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dirty="0"/>
              <a:t>#8320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19622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Java OOP Basics – Course Intro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https://softuni.bg/courses/java-fundamentals 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590800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682936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24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</a:t>
            </a:r>
            <a:r>
              <a:rPr lang="en-US" sz="2000">
                <a:hlinkClick r:id="rId4"/>
              </a:rPr>
              <a:t>with Java</a:t>
            </a:r>
            <a:r>
              <a:rPr lang="en-US" sz="2000"/>
              <a:t>" </a:t>
            </a:r>
            <a:r>
              <a:rPr lang="en-US" sz="2000" dirty="0"/>
              <a:t>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59270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SoftUni Diamond Partners</a:t>
            </a:r>
            <a:endParaRPr lang="bg-BG" dirty="0"/>
          </a:p>
        </p:txBody>
      </p:sp>
      <p:pic>
        <p:nvPicPr>
          <p:cNvPr id="3" name="Picture 2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012" y="1559038"/>
            <a:ext cx="2382811" cy="1093411"/>
          </a:xfrm>
          <a:prstGeom prst="roundRect">
            <a:avLst>
              <a:gd name="adj" fmla="val 2684"/>
            </a:avLst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154" y="3307299"/>
            <a:ext cx="2895601" cy="1140691"/>
          </a:xfrm>
          <a:prstGeom prst="roundRect">
            <a:avLst>
              <a:gd name="adj" fmla="val 2684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7462" y="1559037"/>
            <a:ext cx="2847550" cy="1093412"/>
          </a:xfrm>
          <a:prstGeom prst="roundRect">
            <a:avLst>
              <a:gd name="adj" fmla="val 2684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57930" y="3427580"/>
            <a:ext cx="3552372" cy="900127"/>
          </a:xfrm>
          <a:prstGeom prst="roundRect">
            <a:avLst>
              <a:gd name="adj" fmla="val 2684"/>
            </a:avLst>
          </a:prstGeom>
        </p:spPr>
      </p:pic>
      <p:pic>
        <p:nvPicPr>
          <p:cNvPr id="9" name="Picture 8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56126" y="5089873"/>
            <a:ext cx="4436484" cy="855857"/>
          </a:xfrm>
          <a:prstGeom prst="roundRect">
            <a:avLst>
              <a:gd name="adj" fmla="val 2684"/>
            </a:avLst>
          </a:prstGeom>
        </p:spPr>
      </p:pic>
      <p:pic>
        <p:nvPicPr>
          <p:cNvPr id="8" name="Picture 7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9154" y="4975472"/>
            <a:ext cx="1932362" cy="1044328"/>
          </a:xfrm>
          <a:prstGeom prst="roundRect">
            <a:avLst>
              <a:gd name="adj" fmla="val 2684"/>
            </a:avLst>
          </a:prstGeom>
        </p:spPr>
      </p:pic>
      <p:pic>
        <p:nvPicPr>
          <p:cNvPr id="12" name="Picture 11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923212" y="1559037"/>
            <a:ext cx="3543976" cy="1093412"/>
          </a:xfrm>
          <a:prstGeom prst="roundRect">
            <a:avLst>
              <a:gd name="adj" fmla="val 2684"/>
            </a:avLst>
          </a:prstGeom>
        </p:spPr>
      </p:pic>
      <p:pic>
        <p:nvPicPr>
          <p:cNvPr id="13" name="Picture 12">
            <a:hlinkClick r:id="rId17"/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457310" y="5056888"/>
            <a:ext cx="4261388" cy="888842"/>
          </a:xfrm>
          <a:prstGeom prst="roundRect">
            <a:avLst>
              <a:gd name="adj" fmla="val 3159"/>
            </a:avLst>
          </a:prstGeom>
        </p:spPr>
      </p:pic>
      <p:pic>
        <p:nvPicPr>
          <p:cNvPr id="14" name="Picture 13">
            <a:hlinkClick r:id="rId19"/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693881" y="3427580"/>
            <a:ext cx="4173318" cy="900127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422017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endCxn id="50" idx="0"/>
          </p:cNvCxnSpPr>
          <p:nvPr/>
        </p:nvCxnSpPr>
        <p:spPr>
          <a:xfrm>
            <a:off x="5903912" y="3681962"/>
            <a:ext cx="3267075" cy="6095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51" idx="0"/>
          </p:cNvCxnSpPr>
          <p:nvPr/>
        </p:nvCxnSpPr>
        <p:spPr>
          <a:xfrm flipH="1">
            <a:off x="2827338" y="3681962"/>
            <a:ext cx="3076574" cy="6095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56012" y="2406531"/>
            <a:ext cx="4495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Fundamentals Module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656012" y="1143000"/>
            <a:ext cx="4495800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Web Profession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OOP Basics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cxnSp>
        <p:nvCxnSpPr>
          <p:cNvPr id="36" name="Straight Arrow Connector 35"/>
          <p:cNvCxnSpPr>
            <a:stCxn id="29" idx="2"/>
            <a:endCxn id="7" idx="0"/>
          </p:cNvCxnSpPr>
          <p:nvPr/>
        </p:nvCxnSpPr>
        <p:spPr>
          <a:xfrm>
            <a:off x="5903912" y="1752600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2"/>
            <a:endCxn id="30" idx="0"/>
          </p:cNvCxnSpPr>
          <p:nvPr/>
        </p:nvCxnSpPr>
        <p:spPr>
          <a:xfrm>
            <a:off x="5903912" y="2947322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037387" y="4291559"/>
            <a:ext cx="4267200" cy="80193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~700 Offers @ Jobs.BG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93738" y="4291559"/>
            <a:ext cx="4267200" cy="80193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~9,000,000 Developers Worldwide </a:t>
            </a:r>
          </a:p>
        </p:txBody>
      </p:sp>
    </p:spTree>
    <p:extLst>
      <p:ext uri="{BB962C8B-B14F-4D97-AF65-F5344CB8AC3E}">
        <p14:creationId xmlns:p14="http://schemas.microsoft.com/office/powerpoint/2010/main" val="3095564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-1.11111E-6 L -9.2993E-7 0.26667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</p:cBhvr>
                                      <p:by x="66700" y="667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-1.11111E-6 L -9.2993E-7 0.26667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50" grpId="0" animBg="1"/>
      <p:bldP spid="50" grpId="1" animBg="1"/>
      <p:bldP spid="51" grpId="0" animBg="1"/>
      <p:bldP spid="5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30" idx="0"/>
          </p:cNvCxnSpPr>
          <p:nvPr/>
        </p:nvCxnSpPr>
        <p:spPr>
          <a:xfrm>
            <a:off x="5903912" y="3601253"/>
            <a:ext cx="3267075" cy="6903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30" idx="0"/>
          </p:cNvCxnSpPr>
          <p:nvPr/>
        </p:nvCxnSpPr>
        <p:spPr>
          <a:xfrm flipH="1">
            <a:off x="2827338" y="3601253"/>
            <a:ext cx="3076574" cy="6903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56012" y="2406531"/>
            <a:ext cx="4495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Fundamentals Module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656012" y="1143000"/>
            <a:ext cx="4495800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Web Profession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OOP Basics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cxnSp>
        <p:nvCxnSpPr>
          <p:cNvPr id="36" name="Straight Arrow Connector 35"/>
          <p:cNvCxnSpPr>
            <a:stCxn id="29" idx="2"/>
            <a:endCxn id="7" idx="0"/>
          </p:cNvCxnSpPr>
          <p:nvPr/>
        </p:nvCxnSpPr>
        <p:spPr>
          <a:xfrm>
            <a:off x="5903912" y="1752600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2"/>
            <a:endCxn id="30" idx="0"/>
          </p:cNvCxnSpPr>
          <p:nvPr/>
        </p:nvCxnSpPr>
        <p:spPr>
          <a:xfrm>
            <a:off x="5903912" y="2947322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037387" y="4291559"/>
            <a:ext cx="4267200" cy="80193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Prelude to Database and Web Technology Courses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3738" y="4291559"/>
            <a:ext cx="4267200" cy="80193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Algorithmic and Conceptual Courses</a:t>
            </a:r>
          </a:p>
        </p:txBody>
      </p:sp>
    </p:spTree>
    <p:extLst>
      <p:ext uri="{BB962C8B-B14F-4D97-AF65-F5344CB8AC3E}">
        <p14:creationId xmlns:p14="http://schemas.microsoft.com/office/powerpoint/2010/main" val="342924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2.22222E-6 L -9.2993E-7 0.0875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66700" y="667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2.22222E-6 L -9.2993E-7 0.0875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7" grpId="3" animBg="1"/>
      <p:bldP spid="29" grpId="0" animBg="1"/>
      <p:bldP spid="29" grpId="1" animBg="1"/>
      <p:bldP spid="30" grpId="0" animBg="1"/>
      <p:bldP spid="30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284412" y="2406530"/>
            <a:ext cx="3276601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Concepts of OOP</a:t>
            </a:r>
          </a:p>
        </p:txBody>
      </p: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14" idx="0"/>
          </p:cNvCxnSpPr>
          <p:nvPr/>
        </p:nvCxnSpPr>
        <p:spPr>
          <a:xfrm>
            <a:off x="5903912" y="1523999"/>
            <a:ext cx="2070887" cy="8825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5" idx="0"/>
          </p:cNvCxnSpPr>
          <p:nvPr/>
        </p:nvCxnSpPr>
        <p:spPr>
          <a:xfrm flipH="1">
            <a:off x="3922713" y="1524000"/>
            <a:ext cx="1981199" cy="8825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OOP Basics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170612" y="2406531"/>
            <a:ext cx="3608373" cy="8700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Writing high quality code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656012" y="2406531"/>
            <a:ext cx="4495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Fundamentals Module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656012" y="1143000"/>
            <a:ext cx="4495800" cy="609600"/>
          </a:xfrm>
          <a:prstGeom prst="rect">
            <a:avLst/>
          </a:prstGeom>
          <a:solidFill>
            <a:srgbClr val="F7DD93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Web Profession</a:t>
            </a:r>
          </a:p>
        </p:txBody>
      </p:sp>
      <p:cxnSp>
        <p:nvCxnSpPr>
          <p:cNvPr id="37" name="Straight Arrow Connector 36"/>
          <p:cNvCxnSpPr>
            <a:stCxn id="32" idx="2"/>
            <a:endCxn id="31" idx="0"/>
          </p:cNvCxnSpPr>
          <p:nvPr/>
        </p:nvCxnSpPr>
        <p:spPr>
          <a:xfrm>
            <a:off x="5903912" y="1752600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1" idx="2"/>
          </p:cNvCxnSpPr>
          <p:nvPr/>
        </p:nvCxnSpPr>
        <p:spPr>
          <a:xfrm>
            <a:off x="5903912" y="2947322"/>
            <a:ext cx="0" cy="6539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52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1261E-6 0 L 0.29383 -0.60486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91" y="-3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1261E-6 0 L 0.29383 -0.60486 " pathEditMode="relative" rAng="0" ptsTypes="AA">
                                      <p:cBhvr>
                                        <p:cTn id="69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91" y="-3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30" grpId="0" animBg="1"/>
      <p:bldP spid="30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14" grpId="0" animBg="1"/>
      <p:bldP spid="14" grpId="1" animBg="1"/>
      <p:bldP spid="31" grpId="0" animBg="1"/>
      <p:bldP spid="3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Arrow Connector 22"/>
          <p:cNvCxnSpPr>
            <a:endCxn id="20" idx="0"/>
          </p:cNvCxnSpPr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14" idx="0"/>
          </p:cNvCxnSpPr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1" idx="0"/>
          </p:cNvCxnSpPr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0" idx="2"/>
            <a:endCxn id="34" idx="0"/>
          </p:cNvCxnSpPr>
          <p:nvPr/>
        </p:nvCxnSpPr>
        <p:spPr>
          <a:xfrm>
            <a:off x="5903912" y="4210853"/>
            <a:ext cx="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5" idx="0"/>
          </p:cNvCxnSpPr>
          <p:nvPr/>
        </p:nvCxnSpPr>
        <p:spPr>
          <a:xfrm flipH="1">
            <a:off x="2322512" y="4210852"/>
            <a:ext cx="3581400" cy="963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33" idx="0"/>
          </p:cNvCxnSpPr>
          <p:nvPr/>
        </p:nvCxnSpPr>
        <p:spPr>
          <a:xfrm>
            <a:off x="5903912" y="4210853"/>
            <a:ext cx="3581400" cy="963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656012" y="3601253"/>
            <a:ext cx="4495800" cy="609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rtlCol="0" anchor="t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Java OOP Basics Course</a:t>
            </a:r>
            <a:endParaRPr lang="en-US" sz="2800" dirty="0"/>
          </a:p>
        </p:txBody>
      </p:sp>
      <p:sp>
        <p:nvSpPr>
          <p:cNvPr id="33" name="TextBox 32"/>
          <p:cNvSpPr txBox="1"/>
          <p:nvPr/>
        </p:nvSpPr>
        <p:spPr>
          <a:xfrm>
            <a:off x="8380412" y="5174209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Evaluation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5174208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17612" y="5174207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Scope</a:t>
            </a:r>
            <a:endParaRPr lang="en-US" dirty="0"/>
          </a:p>
        </p:txBody>
      </p:sp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20681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2993E-7 0 L -9.2993E-7 -0.64931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2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Ivan Yonkov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Training Lead &amp; Trainer @ </a:t>
            </a:r>
            <a:r>
              <a:rPr lang="en-US" sz="3200" dirty="0" err="1"/>
              <a:t>SoftUni</a:t>
            </a:r>
            <a:endParaRPr lang="en-US" sz="3200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5 years of programming experience mainly with Java and PHP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Solid experience as QA engineer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University (2014)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en-US" sz="3200" dirty="0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en-US" sz="3400" b="1" noProof="1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99012" y="72390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390096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872E-7 0 L -0.15929 -0.05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71" y="-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872E-7 0 L -0.15929 -0.0555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71" y="-2778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513012" y="1600200"/>
            <a:ext cx="8951999" cy="5029200"/>
          </a:xfrm>
        </p:spPr>
        <p:txBody>
          <a:bodyPr>
            <a:normAutofit/>
          </a:bodyPr>
          <a:lstStyle/>
          <a:p>
            <a:pPr marL="304747" lvl="1" indent="-304747">
              <a:lnSpc>
                <a:spcPct val="110000"/>
              </a:lnSpc>
              <a:buClr>
                <a:srgbClr val="F2B254"/>
              </a:buClr>
              <a:buSzPct val="100000"/>
            </a:pPr>
            <a:r>
              <a:rPr lang="en-US" sz="3400" b="1" noProof="1">
                <a:solidFill>
                  <a:schemeClr val="tx2">
                    <a:lumMod val="75000"/>
                  </a:schemeClr>
                </a:solidFill>
              </a:rPr>
              <a:t>Peter Penev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noProof="1"/>
              <a:t>Technical Trainer @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Top performing student from the Software University</a:t>
            </a:r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r>
              <a:rPr lang="en-US" sz="3200" dirty="0"/>
              <a:t>Deep interest in Data Structures &amp; Algorithms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1800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903912" y="1219200"/>
            <a:ext cx="7239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9039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732212" y="1219200"/>
            <a:ext cx="2171700" cy="914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012" y="2133600"/>
            <a:ext cx="1219200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8212" y="2191657"/>
            <a:ext cx="1219200" cy="1103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4" y="2133600"/>
            <a:ext cx="1125855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9705" y="2133600"/>
            <a:ext cx="1165013" cy="1219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4" name="TextBox 33"/>
          <p:cNvSpPr txBox="1"/>
          <p:nvPr/>
        </p:nvSpPr>
        <p:spPr>
          <a:xfrm>
            <a:off x="4799012" y="723900"/>
            <a:ext cx="2209800" cy="5407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0" bIns="0" rtlCol="0" anchor="ctr" anchorCtr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800" dirty="0"/>
              <a:t>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6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3662E-7 0 L -0.27807 -0.05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10" y="-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3662E-7 0 L -0.27807 -0.0555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10" y="-277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528</Words>
  <Application>Microsoft Office PowerPoint</Application>
  <PresentationFormat>Custom</PresentationFormat>
  <Paragraphs>162</Paragraphs>
  <Slides>22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SoftUni 16x9</vt:lpstr>
      <vt:lpstr>1_SoftUni 16x9</vt:lpstr>
      <vt:lpstr>Java OOP Basics</vt:lpstr>
      <vt:lpstr>Questions</vt:lpstr>
      <vt:lpstr>SoftUni Diamond Partners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Resources</vt:lpstr>
      <vt:lpstr>Course Web Site &amp; Forums</vt:lpstr>
      <vt:lpstr>The Java Advanced Slides and Videos</vt:lpstr>
      <vt:lpstr>The Free Java Fundamentals Textbook</vt:lpstr>
      <vt:lpstr>Required Software</vt:lpstr>
      <vt:lpstr>Java OOP Basics – Course Intro</vt:lpstr>
      <vt:lpstr>License</vt:lpstr>
      <vt:lpstr>Free Trainings @ Software University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Basics: Course Introduction</dc:title>
  <dc:subject>OOP Basics Course</dc:subject>
  <dc:creator/>
  <cp:keywords>Java, programming, course, SoftUni, Software University</cp:keywords>
  <dc:description>OOP Basics Course @ SoftUni - https://softuni.bg/java-basics-oop</dc:description>
  <cp:lastModifiedBy/>
  <cp:revision>1</cp:revision>
  <dcterms:created xsi:type="dcterms:W3CDTF">2014-01-02T17:00:34Z</dcterms:created>
  <dcterms:modified xsi:type="dcterms:W3CDTF">2016-06-20T14:33:17Z</dcterms:modified>
  <cp:category>computer programming;programming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